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78" r:id="rId84"/>
    <p:sldId id="374" r:id="rId85"/>
    <p:sldId id="352" r:id="rId86"/>
    <p:sldId id="383" r:id="rId87"/>
    <p:sldId id="349" r:id="rId88"/>
    <p:sldId id="385" r:id="rId89"/>
    <p:sldId id="384" r:id="rId90"/>
    <p:sldId id="386" r:id="rId91"/>
    <p:sldId id="380" r:id="rId92"/>
    <p:sldId id="381" r:id="rId93"/>
    <p:sldId id="382" r:id="rId94"/>
    <p:sldId id="379" r:id="rId95"/>
    <p:sldId id="368" r:id="rId96"/>
    <p:sldId id="369" r:id="rId97"/>
    <p:sldId id="389" r:id="rId98"/>
    <p:sldId id="387" r:id="rId99"/>
    <p:sldId id="388" r:id="rId100"/>
    <p:sldId id="350" r:id="rId101"/>
    <p:sldId id="399" r:id="rId102"/>
    <p:sldId id="351" r:id="rId103"/>
    <p:sldId id="390" r:id="rId104"/>
    <p:sldId id="391" r:id="rId105"/>
    <p:sldId id="370" r:id="rId106"/>
    <p:sldId id="371" r:id="rId107"/>
    <p:sldId id="400" r:id="rId108"/>
    <p:sldId id="401" r:id="rId109"/>
    <p:sldId id="353" r:id="rId110"/>
    <p:sldId id="402" r:id="rId111"/>
    <p:sldId id="354" r:id="rId112"/>
    <p:sldId id="355" r:id="rId113"/>
    <p:sldId id="403" r:id="rId114"/>
    <p:sldId id="358" r:id="rId115"/>
    <p:sldId id="356" r:id="rId116"/>
    <p:sldId id="376" r:id="rId117"/>
    <p:sldId id="357" r:id="rId118"/>
    <p:sldId id="377" r:id="rId119"/>
    <p:sldId id="360" r:id="rId120"/>
    <p:sldId id="361" r:id="rId121"/>
    <p:sldId id="373" r:id="rId122"/>
    <p:sldId id="362" r:id="rId123"/>
    <p:sldId id="359" r:id="rId124"/>
    <p:sldId id="367" r:id="rId125"/>
    <p:sldId id="392" r:id="rId126"/>
    <p:sldId id="393" r:id="rId127"/>
    <p:sldId id="394" r:id="rId128"/>
    <p:sldId id="395" r:id="rId129"/>
    <p:sldId id="396" r:id="rId130"/>
    <p:sldId id="397" r:id="rId131"/>
    <p:sldId id="363" r:id="rId132"/>
    <p:sldId id="364" r:id="rId133"/>
    <p:sldId id="366" r:id="rId134"/>
    <p:sldId id="365" r:id="rId135"/>
    <p:sldId id="398"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355"/>
            <p14:sldId id="403"/>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06"/>
    <p:restoredTop sz="70659"/>
  </p:normalViewPr>
  <p:slideViewPr>
    <p:cSldViewPr snapToGrid="0">
      <p:cViewPr>
        <p:scale>
          <a:sx n="110" d="100"/>
          <a:sy n="110" d="100"/>
        </p:scale>
        <p:origin x="1456"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talking about a messaging system we’ve built at </a:t>
            </a:r>
            <a:r>
              <a:rPr lang="en-US" dirty="0" err="1"/>
              <a:t>GetThru</a:t>
            </a:r>
            <a:r>
              <a:rPr lang="en-US" dirty="0"/>
              <a: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and you need to be careful about it. It's a terrible feeling to see your system melting down and your dashboards stop working because you're sending so much telemetry that your Datadog agent can't keep up.</a:t>
            </a:r>
          </a:p>
          <a:p>
            <a:endParaRPr lang="en-US" dirty="0"/>
          </a:p>
          <a:p>
            <a:r>
              <a:rPr lang="en-US" dirty="0"/>
              <a:t>One option on our </a:t>
            </a:r>
            <a:r>
              <a:rPr lang="en-US" dirty="0" err="1"/>
              <a:t>todo</a:t>
            </a:r>
            <a:r>
              <a:rPr lang="en-US" dirty="0"/>
              <a:t> list is to split our telemetry into two different agents that run inside of k8s. One agent will be for metrics and one will be for everything else.</a:t>
            </a:r>
          </a:p>
          <a:p>
            <a:endParaRPr lang="en-US" dirty="0"/>
          </a:p>
          <a:p>
            <a:r>
              <a:rPr lang="en-US" dirty="0"/>
              <a:t>Why would we want this split? The basic issue is that we rely on metrics to give us an understanding of the state of our system. And when the system starts melting down, we want to keep getting those metrics in Datadog. During an incident your system may be spewing out so many error logs that your ingestion agent just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 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For some carriers, this varies depending on a number of factors. This means that we need to get those rate limits from TCR.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node startup, we startup many TCR consumers. Every single consumer checked the cache for this rate limit. On startup, nothing was cached yet.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We now store TCR rate limits in our DB. TCR notifies us with events that let us know the rate limit may have changed. Just in case we miss one of these changes, there is a button we can click to request updated rate limits for a TCR campaign. And there is also a mix task we can run to refresh all rate limits. All of these requests are rate limited using a global rate limit on an Oban queue. Problem solved.</a:t>
            </a:r>
          </a:p>
          <a:p>
            <a:endParaRPr lang="en-US" dirty="0"/>
          </a:p>
          <a:p>
            <a:r>
              <a:rPr lang="en-US" dirty="0"/>
              <a:t>It was wild and unexpected though that we got burned by a rate limit getting our rate limits.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problem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retry queue where every message has the same TTL. This is important because Rabbit messages in a queue can only expire in order. If every message in the queue has the same TTL length, then they will expire in order.</a:t>
            </a:r>
          </a:p>
          <a:p>
            <a:endParaRPr lang="en-US" dirty="0"/>
          </a:p>
          <a:p>
            <a:r>
              <a:rPr lang="en-US" dirty="0"/>
              <a:t>Finally, 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Every campaign queue would dynamically create retry queues for that campaign if there were issues. Every carrier queue would do the same.</a:t>
            </a:r>
          </a:p>
          <a:p>
            <a:endParaRPr lang="en-US" dirty="0"/>
          </a:p>
          <a:p>
            <a:r>
              <a:rPr lang="en-US" dirty="0"/>
              <a:t>There are a couple of problems with that. 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system retries using exponential backoff. We have a set of 10 static retry queues, one for each attempt in the backoff.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For domain reasons, T-Mobile retries are special. T-Mobile has a daily cap for instead of a per minute or second rate limit.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 We were wrong.</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We ended up having to ask </a:t>
            </a:r>
            <a:r>
              <a:rPr lang="en-US" dirty="0" err="1"/>
              <a:t>CloudAMQP</a:t>
            </a:r>
            <a:r>
              <a:rPr lang="en-US" dirty="0"/>
              <a:t> support to restart our Rabbit cluster. It was completely unresponsive to any requests we could make.</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112</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113</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Elixir, we often brag to other communities about how little memory our processes use. How many of them we can deploy at once without issue.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 That lets us continue to use smaller VMs in our k8s cluster. There are probably other memory savings we could get on each campaign worker, but it was good to harvest the low hanging fruit early.</a:t>
            </a:r>
          </a:p>
        </p:txBody>
      </p:sp>
      <p:sp>
        <p:nvSpPr>
          <p:cNvPr id="4" name="Slide Number Placeholder 3"/>
          <p:cNvSpPr>
            <a:spLocks noGrp="1"/>
          </p:cNvSpPr>
          <p:nvPr>
            <p:ph type="sldNum" sz="quarter" idx="5"/>
          </p:nvPr>
        </p:nvSpPr>
        <p:spPr/>
        <p:txBody>
          <a:bodyPr/>
          <a:lstStyle/>
          <a:p>
            <a:fld id="{86476D5D-C546-FD40-8748-3052466A4141}" type="slidenum">
              <a:rPr lang="en-US" smtClean="0"/>
              <a:t>114</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before we turned on the final release group. Once again,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115</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116</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117</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118</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119</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120</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121</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122</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123</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124</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125</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126</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a:p>
            <a:r>
              <a:rPr lang="en-US" dirty="0"/>
              <a:t>Process A performs an action on the named channel that causes the channel to be closed. One example of this is attempting to get the status of a queue that does not exist. This will cause the underlying channel to be closed.</a:t>
            </a:r>
          </a:p>
          <a:p>
            <a:endParaRPr lang="en-US" dirty="0"/>
          </a:p>
          <a:p>
            <a:r>
              <a:rPr lang="en-US" dirty="0"/>
              <a:t>Process A can see that something went wrong and that the channel is closed. Process B can not. It won't know that the channel is closed until it tries to perform an operation on the channel.</a:t>
            </a:r>
          </a:p>
          <a:p>
            <a:endParaRPr lang="en-US" dirty="0"/>
          </a:p>
          <a:p>
            <a:r>
              <a:rPr lang="en-US" dirty="0"/>
              <a:t>AMQP does reestablish the channel, but it is a new channel with a new PID. You have to get the named channel again through the AMQP library to get the new channel.</a:t>
            </a:r>
          </a:p>
          <a:p>
            <a:endParaRPr lang="en-US" dirty="0"/>
          </a:p>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127</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128</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through the AMQP library to get the new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129</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130</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channel explosion incident, we brainstormed tools that would have been useful for future incidents like that. A big one was circuit breakers. What do I mean by that?</a:t>
            </a:r>
          </a:p>
          <a:p>
            <a:endParaRPr lang="en-US" dirty="0"/>
          </a:p>
          <a:p>
            <a:r>
              <a:rPr lang="en-US" dirty="0"/>
              <a:t>Currently, we can pause individual campaigns to stop their messages from processing. That’s a nice start, but we need the ability to turn individual stages on and off. Turning off every stage after bulk ingest will allow us to continue ingesting messages, but not send any of them while we debug an issue. Turning off stages that have a misbehaving 3</a:t>
            </a:r>
            <a:r>
              <a:rPr lang="en-US" baseline="30000" dirty="0"/>
              <a:t>rd</a:t>
            </a:r>
            <a:r>
              <a:rPr lang="en-US" dirty="0"/>
              <a:t> party dependency prevents a lot of retry churn.</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131</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The options here are</a:t>
            </a:r>
          </a:p>
          <a:p>
            <a:r>
              <a:rPr lang="en-US" dirty="0"/>
              <a:t>- All of it</a:t>
            </a:r>
          </a:p>
          <a:p>
            <a:r>
              <a:rPr lang="en-US" dirty="0"/>
              <a:t>- Some of it</a:t>
            </a:r>
          </a:p>
          <a:p>
            <a:r>
              <a:rPr lang="en-US" dirty="0"/>
              <a:t>- There can only be one</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132</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133</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The separation between Broadway and </a:t>
            </a:r>
            <a:r>
              <a:rPr lang="en-US" dirty="0" err="1"/>
              <a:t>GenStage</a:t>
            </a:r>
            <a:r>
              <a:rPr lang="en-US" dirty="0"/>
              <a:t> itself was particularly confusing to me at first. The Broadway docs themselves can be pretty confusing until you have a basic understanding of </a:t>
            </a:r>
            <a:r>
              <a:rPr lang="en-US" dirty="0" err="1"/>
              <a:t>GenStage</a:t>
            </a: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134</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a:p>
            <a:r>
              <a:rPr lang="en-US" dirty="0"/>
              <a:t>One of the biggest pain points for us right now is the sheer number of queues and consumers we have in our system. Most of those do absolutely nothing 99% of the time. If we could improve that with our own </a:t>
            </a:r>
            <a:r>
              <a:rPr lang="en-US" dirty="0" err="1"/>
              <a:t>GenStage</a:t>
            </a:r>
            <a:r>
              <a:rPr lang="en-US" dirty="0"/>
              <a:t> pipeline without Broadway, that would be a big win.</a:t>
            </a:r>
          </a:p>
          <a:p>
            <a:endParaRPr lang="en-US" dirty="0"/>
          </a:p>
          <a:p>
            <a:r>
              <a:rPr lang="en-US" dirty="0"/>
              <a:t>I think there is fertile grounds for exploration here. It's also possible that our work combining DLQs, simplifying retries, and auto-archiving campaigns is already enough. The current system has a simple elegance to it in how it spins up consumers when a campaign opens. All of these other options trade that elegance for complexity in how we manage consumers in queues. The benefit is potentially fewer consumers and queues overall. There are interesting tradeoffs to explore here.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135</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and the front end was fully converted to Live View in 2023. By Elixir standards, our code base is pretty old.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Verk is now unmaintained and lacks good observability. We talked about forking Verk and maintaining it ourselves, but it would have been a non-trivial amount of work to add the features we needed.</a:t>
            </a:r>
          </a:p>
          <a:p>
            <a:endParaRPr lang="en-US" dirty="0"/>
          </a:p>
          <a:p>
            <a:r>
              <a:rPr lang="en-US" dirty="0"/>
              <a:t>Our old system shoved all the logic to send a message into one Verk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during development. If you want a more thorough breakdown, I encourage you to check out a previous version of this talk that I gave at Stir Trek back in May before the we had started rolling the system out. That QR code will take you right there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Our customers are segmented into release groups, but this wasn’t even in a full one. It was just a subset of one of the planned release groups. And that went well. We found a few bugs and quickly fixed them. Our customers were finally sending messages through the Super Collider! It was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you can only send text messages at certain hours is that we have late night windows where the system is essentially unused. We have a window from when texting ends on the west coast and before it starts in the UK.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 It was one of those things where you tilt your head with a confused look on your face.</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 is not fine for an app with thousands of consumers. This is because the default pool strategy is not to use a pool at all. Each producer creates a new connection with a single channel. This gives you a 1-to-1 ratio of connections to channels. That is very much against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all the consumers we attempted to create for each </a:t>
            </a:r>
            <a:r>
              <a:rPr lang="en-US" dirty="0" err="1"/>
              <a:t>GetThru</a:t>
            </a:r>
            <a:r>
              <a:rPr lang="en-US" dirty="0"/>
              <a:t> campaign and the corresponding carrier consumers,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a:t>
            </a:r>
          </a:p>
          <a:p>
            <a:endParaRPr lang="en-US" dirty="0"/>
          </a:p>
          <a:p>
            <a:r>
              <a:rPr lang="en-US" dirty="0"/>
              <a:t>In practice, we have 16 core machines in our k8s cluster, so each node opens 32 connections to Rabbit.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a:p>
            <a:r>
              <a:rPr lang="en-US" dirty="0"/>
              <a:t>On the plus side,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We tried to break it in various ways, but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fix allowed us to turn the Super Collider on successfully for the first release group, but it also showed the need for one other tweak. Elixir is great at spinning up thousands of processes in a very short amount of time. However, when turning it on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Throttle your queue creation in Rabbit.</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 T</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5636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6.svg"/></Relationships>
</file>

<file path=ppt/slides/_rels/slide10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11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3.svg"/></Relationships>
</file>

<file path=ppt/slides/_rels/slide1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1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27.svg"/></Relationships>
</file>

<file path=ppt/slides/_rels/slide1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29.svg"/></Relationships>
</file>

<file path=ppt/slides/_rels/slide1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31.sv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33.svg"/></Relationships>
</file>

<file path=ppt/slides/_rels/slide13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40.svg"/><Relationship Id="rId4" Type="http://schemas.openxmlformats.org/officeDocument/2006/relationships/image" Target="../media/image1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stretch>
            <a:fill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22994</TotalTime>
  <Words>19340</Words>
  <Application>Microsoft Macintosh PowerPoint</Application>
  <PresentationFormat>Widescreen</PresentationFormat>
  <Paragraphs>902</Paragraphs>
  <Slides>135</Slides>
  <Notes>135</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135</vt:i4>
      </vt:variant>
    </vt:vector>
  </HeadingPairs>
  <TitlesOfParts>
    <vt:vector size="140"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36</cp:revision>
  <cp:lastPrinted>2024-04-22T20:46:14Z</cp:lastPrinted>
  <dcterms:created xsi:type="dcterms:W3CDTF">2024-04-20T18:14:37Z</dcterms:created>
  <dcterms:modified xsi:type="dcterms:W3CDTF">2024-08-21T01:38:05Z</dcterms:modified>
</cp:coreProperties>
</file>